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6" r:id="rId3"/>
    <p:sldId id="277" r:id="rId4"/>
    <p:sldId id="278" r:id="rId5"/>
    <p:sldId id="279" r:id="rId6"/>
    <p:sldId id="280" r:id="rId7"/>
    <p:sldId id="289" r:id="rId8"/>
    <p:sldId id="290" r:id="rId9"/>
    <p:sldId id="291" r:id="rId10"/>
    <p:sldId id="284" r:id="rId11"/>
    <p:sldId id="285" r:id="rId12"/>
    <p:sldId id="286" r:id="rId13"/>
    <p:sldId id="287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8C77-AA3B-4B0A-BEDF-552A0E4517B3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ABFC-DE22-43EF-AE72-C9C4133F367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33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911FB-356F-4F81-932A-F0A961C4BE9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332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0947FF-67C1-E24D-B814-4E669734F4D6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4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F1E060-6ECD-9748-BE71-89758C420ACB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1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29449A-A797-9942-A5CD-54E07D790FF8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75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CCFE6-83D0-F24C-9B15-168B609D558E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9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B2AD7A-B982-AC4E-8F78-77101ED6EA7A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2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C0B3A8-88AE-854B-9575-AD50719F74DC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9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243F32-D347-644D-89BA-4E2E773BC9C3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28B-FD36-4A36-91BE-83E742594E64}" type="datetimeFigureOut">
              <a:rPr lang="en-CA" smtClean="0"/>
              <a:pPr/>
              <a:t>2014-10-06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7FF50-DBBE-4388-9CE3-2E7E4713FF7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ehemoth.canadaswonderland.com/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2241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</a:rPr>
              <a:t>Forces and Free-Body Diagrams </a:t>
            </a:r>
            <a:endParaRPr lang="en-US" sz="5400" b="1" dirty="0" smtClean="0">
              <a:solidFill>
                <a:srgbClr val="00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572000" y="4716587"/>
            <a:ext cx="3929063" cy="1571625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332936">
            <a:off x="5967413" y="4991943"/>
            <a:ext cx="860425" cy="560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5357813" y="6001593"/>
            <a:ext cx="525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30</a:t>
            </a:r>
            <a:r>
              <a:rPr lang="en-CA" baseline="30000"/>
              <a:t>o</a:t>
            </a:r>
            <a:endParaRPr lang="en-US" baseline="30000"/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929438" y="4666506"/>
            <a:ext cx="412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/>
              <a:t>15</a:t>
            </a:r>
            <a:r>
              <a:rPr lang="en-CA" sz="1200" baseline="30000"/>
              <a:t>o</a:t>
            </a:r>
            <a:endParaRPr lang="en-US" baseline="3000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859463" y="5871418"/>
            <a:ext cx="11414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393657" y="4264074"/>
            <a:ext cx="1071562" cy="1000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6" idx="3"/>
          </p:cNvCxnSpPr>
          <p:nvPr/>
        </p:nvCxnSpPr>
        <p:spPr>
          <a:xfrm rot="10800000" flipV="1">
            <a:off x="5868988" y="5299918"/>
            <a:ext cx="560387" cy="257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5965031" y="4835575"/>
            <a:ext cx="642937" cy="285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429375" y="4736356"/>
            <a:ext cx="1382713" cy="5635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39"/>
          <p:cNvSpPr txBox="1">
            <a:spLocks noChangeArrowheads="1"/>
          </p:cNvSpPr>
          <p:nvPr/>
        </p:nvSpPr>
        <p:spPr bwMode="auto">
          <a:xfrm>
            <a:off x="6215063" y="6371481"/>
            <a:ext cx="411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g</a:t>
            </a:r>
            <a:endParaRPr lang="en-US" baseline="-25000"/>
          </a:p>
        </p:txBody>
      </p:sp>
      <p:sp>
        <p:nvSpPr>
          <p:cNvPr id="14" name="TextBox 40"/>
          <p:cNvSpPr txBox="1">
            <a:spLocks noChangeArrowheads="1"/>
          </p:cNvSpPr>
          <p:nvPr/>
        </p:nvSpPr>
        <p:spPr bwMode="auto">
          <a:xfrm>
            <a:off x="7375525" y="3630613"/>
            <a:ext cx="41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a</a:t>
            </a:r>
            <a:endParaRPr lang="en-US" baseline="-25000"/>
          </a:p>
        </p:txBody>
      </p:sp>
      <p:sp>
        <p:nvSpPr>
          <p:cNvPr id="15" name="TextBox 41"/>
          <p:cNvSpPr txBox="1">
            <a:spLocks noChangeArrowheads="1"/>
          </p:cNvSpPr>
          <p:nvPr/>
        </p:nvSpPr>
        <p:spPr bwMode="auto">
          <a:xfrm>
            <a:off x="5849938" y="4299793"/>
            <a:ext cx="436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N</a:t>
            </a:r>
            <a:endParaRPr lang="en-US" baseline="-25000"/>
          </a:p>
        </p:txBody>
      </p:sp>
      <p:sp>
        <p:nvSpPr>
          <p:cNvPr id="16" name="TextBox 42"/>
          <p:cNvSpPr txBox="1">
            <a:spLocks noChangeArrowheads="1"/>
          </p:cNvSpPr>
          <p:nvPr/>
        </p:nvSpPr>
        <p:spPr bwMode="auto">
          <a:xfrm>
            <a:off x="5500688" y="5371356"/>
            <a:ext cx="368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f</a:t>
            </a:r>
            <a:endParaRPr lang="en-US" baseline="-2500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060848"/>
            <a:ext cx="3738342" cy="19126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1989995"/>
            <a:ext cx="4464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dirty="0" smtClean="0"/>
              <a:t>Forces Review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Common Forces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System Diagrams and Free-Body Diagrams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Analyzing Forces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Force Vectors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Choosing a coordinate system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Practice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 smtClean="0">
                <a:ea typeface="+mj-ea"/>
              </a:rPr>
              <a:t>Analyzing Forces</a:t>
            </a:r>
            <a:endParaRPr lang="en-US" b="1" dirty="0">
              <a:ea typeface="+mj-ea"/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038" cy="2084387"/>
          </a:xfrm>
        </p:spPr>
        <p:txBody>
          <a:bodyPr>
            <a:noAutofit/>
          </a:bodyPr>
          <a:lstStyle/>
          <a:p>
            <a:r>
              <a:rPr lang="en-CA" sz="3400" dirty="0"/>
              <a:t>When analyzing a problem involving forces acting on an object, you must find the sum of all the forces acting on that object (called the net force)</a:t>
            </a:r>
            <a:endParaRPr lang="en-US" sz="3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38" y="4500563"/>
          <a:ext cx="2667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4" imgW="710891" imgH="266584" progId="Equation.3">
                  <p:embed/>
                </p:oleObj>
              </mc:Choice>
              <mc:Fallback>
                <p:oleObj name="Equation" r:id="rId4" imgW="710891" imgH="26658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500563"/>
                        <a:ext cx="2667000" cy="1000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Isosceles Triangle 20"/>
          <p:cNvSpPr/>
          <p:nvPr/>
        </p:nvSpPr>
        <p:spPr>
          <a:xfrm>
            <a:off x="4572000" y="4500563"/>
            <a:ext cx="3929063" cy="1571625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20332936">
            <a:off x="5967413" y="4692650"/>
            <a:ext cx="860425" cy="560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1" name="TextBox 22"/>
          <p:cNvSpPr txBox="1">
            <a:spLocks noChangeArrowheads="1"/>
          </p:cNvSpPr>
          <p:nvPr/>
        </p:nvSpPr>
        <p:spPr bwMode="auto">
          <a:xfrm>
            <a:off x="5357813" y="5702300"/>
            <a:ext cx="525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30</a:t>
            </a:r>
            <a:r>
              <a:rPr lang="en-CA" baseline="30000"/>
              <a:t>o</a:t>
            </a:r>
            <a:endParaRPr lang="en-US" baseline="30000"/>
          </a:p>
        </p:txBody>
      </p:sp>
      <p:sp>
        <p:nvSpPr>
          <p:cNvPr id="1032" name="TextBox 23"/>
          <p:cNvSpPr txBox="1">
            <a:spLocks noChangeArrowheads="1"/>
          </p:cNvSpPr>
          <p:nvPr/>
        </p:nvSpPr>
        <p:spPr bwMode="auto">
          <a:xfrm>
            <a:off x="6929438" y="4367213"/>
            <a:ext cx="412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/>
              <a:t>15</a:t>
            </a:r>
            <a:r>
              <a:rPr lang="en-CA" sz="1200" baseline="30000"/>
              <a:t>o</a:t>
            </a:r>
            <a:endParaRPr lang="en-US" baseline="3000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5859463" y="5572125"/>
            <a:ext cx="11414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393657" y="3964781"/>
            <a:ext cx="1071562" cy="1000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41" idx="3"/>
          </p:cNvCxnSpPr>
          <p:nvPr/>
        </p:nvCxnSpPr>
        <p:spPr>
          <a:xfrm rot="10800000" flipV="1">
            <a:off x="5868988" y="5000625"/>
            <a:ext cx="560387" cy="257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5965031" y="4536282"/>
            <a:ext cx="642937" cy="285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429375" y="4437063"/>
            <a:ext cx="1382713" cy="5635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39"/>
          <p:cNvSpPr txBox="1">
            <a:spLocks noChangeArrowheads="1"/>
          </p:cNvSpPr>
          <p:nvPr/>
        </p:nvSpPr>
        <p:spPr bwMode="auto">
          <a:xfrm>
            <a:off x="6215063" y="6072188"/>
            <a:ext cx="411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g</a:t>
            </a:r>
            <a:endParaRPr lang="en-US" baseline="-25000"/>
          </a:p>
        </p:txBody>
      </p:sp>
      <p:sp>
        <p:nvSpPr>
          <p:cNvPr id="1039" name="TextBox 40"/>
          <p:cNvSpPr txBox="1">
            <a:spLocks noChangeArrowheads="1"/>
          </p:cNvSpPr>
          <p:nvPr/>
        </p:nvSpPr>
        <p:spPr bwMode="auto">
          <a:xfrm>
            <a:off x="7375525" y="3630613"/>
            <a:ext cx="41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a</a:t>
            </a:r>
            <a:endParaRPr lang="en-US" baseline="-25000"/>
          </a:p>
        </p:txBody>
      </p:sp>
      <p:sp>
        <p:nvSpPr>
          <p:cNvPr id="1040" name="TextBox 41"/>
          <p:cNvSpPr txBox="1">
            <a:spLocks noChangeArrowheads="1"/>
          </p:cNvSpPr>
          <p:nvPr/>
        </p:nvSpPr>
        <p:spPr bwMode="auto">
          <a:xfrm>
            <a:off x="5849938" y="4000500"/>
            <a:ext cx="436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N</a:t>
            </a:r>
            <a:endParaRPr lang="en-US" baseline="-25000"/>
          </a:p>
        </p:txBody>
      </p:sp>
      <p:sp>
        <p:nvSpPr>
          <p:cNvPr id="1041" name="TextBox 42"/>
          <p:cNvSpPr txBox="1">
            <a:spLocks noChangeArrowheads="1"/>
          </p:cNvSpPr>
          <p:nvPr/>
        </p:nvSpPr>
        <p:spPr bwMode="auto">
          <a:xfrm>
            <a:off x="5500688" y="5072063"/>
            <a:ext cx="368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F</a:t>
            </a:r>
            <a:r>
              <a:rPr lang="en-CA" baseline="-25000"/>
              <a:t>f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304249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Force Vectors</a:t>
            </a:r>
            <a:endParaRPr lang="en-US" b="1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152" cy="1727200"/>
          </a:xfrm>
        </p:spPr>
        <p:txBody>
          <a:bodyPr>
            <a:noAutofit/>
          </a:bodyPr>
          <a:lstStyle/>
          <a:p>
            <a:r>
              <a:rPr lang="en-CA" sz="3300" dirty="0"/>
              <a:t>In order to deal with force vectors that point in odd directions, we will resolve the vectors into components of the coordinate system.</a:t>
            </a:r>
            <a:endParaRPr lang="en-US" sz="3300" dirty="0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942975" y="3786188"/>
            <a:ext cx="4414838" cy="2643187"/>
            <a:chOff x="214282" y="3500438"/>
            <a:chExt cx="4415377" cy="2714644"/>
          </a:xfrm>
        </p:grpSpPr>
        <p:sp>
          <p:nvSpPr>
            <p:cNvPr id="21" name="Oval 20"/>
            <p:cNvSpPr/>
            <p:nvPr/>
          </p:nvSpPr>
          <p:spPr>
            <a:xfrm rot="3761438" flipH="1">
              <a:off x="3863237" y="4085239"/>
              <a:ext cx="88043" cy="8097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215270" y="5072160"/>
              <a:ext cx="71447" cy="1071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67689" y="5072160"/>
              <a:ext cx="71447" cy="1071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072378" y="4072714"/>
              <a:ext cx="428677" cy="10711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14282" y="5285744"/>
              <a:ext cx="1857602" cy="64401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wagon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85729" y="5858021"/>
              <a:ext cx="357231" cy="3570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71761" y="5858021"/>
              <a:ext cx="357231" cy="3570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4" idx="3"/>
            </p:cNvCxnSpPr>
            <p:nvPr/>
          </p:nvCxnSpPr>
          <p:spPr>
            <a:xfrm flipV="1">
              <a:off x="2071884" y="4643360"/>
              <a:ext cx="1500371" cy="9652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Smiley Face 11"/>
            <p:cNvSpPr/>
            <p:nvPr/>
          </p:nvSpPr>
          <p:spPr>
            <a:xfrm>
              <a:off x="4000932" y="3500438"/>
              <a:ext cx="571570" cy="642384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20789436" flipH="1">
              <a:off x="4521696" y="4359667"/>
              <a:ext cx="107963" cy="80542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4" name="TextBox 22"/>
            <p:cNvSpPr txBox="1">
              <a:spLocks noChangeArrowheads="1"/>
            </p:cNvSpPr>
            <p:nvPr/>
          </p:nvSpPr>
          <p:spPr bwMode="auto">
            <a:xfrm>
              <a:off x="3286116" y="4253219"/>
              <a:ext cx="357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CA" sz="2400" b="1"/>
                <a:t>F</a:t>
              </a:r>
              <a:endParaRPr lang="en-US" sz="2400" b="1" baseline="-25000"/>
            </a:p>
          </p:txBody>
        </p:sp>
        <p:cxnSp>
          <p:nvCxnSpPr>
            <p:cNvPr id="24" name="Straight Arrow Connector 23"/>
            <p:cNvCxnSpPr>
              <a:stCxn id="4" idx="3"/>
            </p:cNvCxnSpPr>
            <p:nvPr/>
          </p:nvCxnSpPr>
          <p:spPr>
            <a:xfrm flipV="1">
              <a:off x="2071884" y="5572698"/>
              <a:ext cx="1500371" cy="3586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143455" y="5143898"/>
              <a:ext cx="85759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7" name="TextBox 30"/>
            <p:cNvSpPr txBox="1">
              <a:spLocks noChangeArrowheads="1"/>
            </p:cNvSpPr>
            <p:nvPr/>
          </p:nvSpPr>
          <p:spPr bwMode="auto">
            <a:xfrm>
              <a:off x="2643174" y="5590776"/>
              <a:ext cx="5000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CA" sz="1600"/>
                <a:t>F</a:t>
              </a:r>
              <a:r>
                <a:rPr lang="en-CA" sz="1600" baseline="-25000"/>
                <a:t>x</a:t>
              </a:r>
              <a:endParaRPr lang="en-US" sz="1600" baseline="-25000"/>
            </a:p>
          </p:txBody>
        </p:sp>
        <p:sp>
          <p:nvSpPr>
            <p:cNvPr id="12308" name="TextBox 31"/>
            <p:cNvSpPr txBox="1">
              <a:spLocks noChangeArrowheads="1"/>
            </p:cNvSpPr>
            <p:nvPr/>
          </p:nvSpPr>
          <p:spPr bwMode="auto">
            <a:xfrm>
              <a:off x="3571868" y="5000636"/>
              <a:ext cx="4286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CA" sz="1600"/>
                <a:t>F</a:t>
              </a:r>
              <a:r>
                <a:rPr lang="en-CA" sz="1600" baseline="-25000"/>
                <a:t>y</a:t>
              </a:r>
              <a:endParaRPr lang="en-US" sz="1600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229174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2269 L 0.06562 0.09445 L 0.12777 0.02269 L 0.19357 0.09445 L 0.25937 0.02269 L 0.32118 0.09445 L 0.38698 0.02269 L 0.44913 0.09445 L 0.51527 0.02269 L 0.58107 0.09445 L 0.64323 0.02269 L 0.70885 0.09445 L 0.77083 0.02269 L 0.83663 0.09445 L 0.90225 0.02269 L 0.96423 0.09445 L 1.03055 0.02269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28" y="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Choosing a coordinate system</a:t>
            </a:r>
            <a:endParaRPr lang="en-US" b="1" dirty="0">
              <a:ea typeface="+mj-ea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000125" y="3263900"/>
            <a:ext cx="7286625" cy="2562225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332936">
            <a:off x="3587750" y="3576638"/>
            <a:ext cx="15954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8" name="TextBox 22"/>
          <p:cNvSpPr txBox="1">
            <a:spLocks noChangeArrowheads="1"/>
          </p:cNvSpPr>
          <p:nvPr/>
        </p:nvSpPr>
        <p:spPr bwMode="auto">
          <a:xfrm>
            <a:off x="2428875" y="5286375"/>
            <a:ext cx="719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/>
              <a:t>30</a:t>
            </a:r>
            <a:r>
              <a:rPr lang="en-CA" sz="2800" baseline="30000"/>
              <a:t>o</a:t>
            </a:r>
            <a:endParaRPr lang="en-US" sz="2800" baseline="30000"/>
          </a:p>
        </p:txBody>
      </p:sp>
      <p:sp>
        <p:nvSpPr>
          <p:cNvPr id="13319" name="TextBox 23"/>
          <p:cNvSpPr txBox="1">
            <a:spLocks noChangeArrowheads="1"/>
          </p:cNvSpPr>
          <p:nvPr/>
        </p:nvSpPr>
        <p:spPr bwMode="auto">
          <a:xfrm>
            <a:off x="5572125" y="3000375"/>
            <a:ext cx="641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400"/>
              <a:t>15</a:t>
            </a:r>
            <a:r>
              <a:rPr lang="en-CA" sz="2400" baseline="30000"/>
              <a:t>o</a:t>
            </a:r>
            <a:endParaRPr lang="en-US" sz="2400" baseline="3000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516313" y="5010150"/>
            <a:ext cx="186055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498975" y="2278063"/>
            <a:ext cx="1746250" cy="1854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214688" y="4078288"/>
            <a:ext cx="1230312" cy="4937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3683793" y="3317082"/>
            <a:ext cx="1077913" cy="4445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45000" y="3071813"/>
            <a:ext cx="2484438" cy="10064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TextBox 39"/>
          <p:cNvSpPr txBox="1">
            <a:spLocks noChangeArrowheads="1"/>
          </p:cNvSpPr>
          <p:nvPr/>
        </p:nvSpPr>
        <p:spPr bwMode="auto">
          <a:xfrm>
            <a:off x="4143375" y="5857875"/>
            <a:ext cx="53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/>
              <a:t>F</a:t>
            </a:r>
            <a:r>
              <a:rPr lang="en-CA" sz="2800" baseline="-25000"/>
              <a:t>g</a:t>
            </a:r>
            <a:endParaRPr lang="en-US" sz="2800" baseline="-25000"/>
          </a:p>
        </p:txBody>
      </p:sp>
      <p:sp>
        <p:nvSpPr>
          <p:cNvPr id="13326" name="TextBox 40"/>
          <p:cNvSpPr txBox="1">
            <a:spLocks noChangeArrowheads="1"/>
          </p:cNvSpPr>
          <p:nvPr/>
        </p:nvSpPr>
        <p:spPr bwMode="auto">
          <a:xfrm>
            <a:off x="6199188" y="1844675"/>
            <a:ext cx="538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/>
              <a:t>F</a:t>
            </a:r>
            <a:r>
              <a:rPr lang="en-CA" sz="2800" baseline="-25000"/>
              <a:t>a</a:t>
            </a:r>
            <a:endParaRPr lang="en-US" sz="2800" baseline="-25000"/>
          </a:p>
        </p:txBody>
      </p:sp>
      <p:sp>
        <p:nvSpPr>
          <p:cNvPr id="13327" name="TextBox 41"/>
          <p:cNvSpPr txBox="1">
            <a:spLocks noChangeArrowheads="1"/>
          </p:cNvSpPr>
          <p:nvPr/>
        </p:nvSpPr>
        <p:spPr bwMode="auto">
          <a:xfrm>
            <a:off x="3571875" y="2500313"/>
            <a:ext cx="57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/>
              <a:t>F</a:t>
            </a:r>
            <a:r>
              <a:rPr lang="en-CA" sz="2800" baseline="-25000"/>
              <a:t>N</a:t>
            </a:r>
            <a:endParaRPr lang="en-US" sz="2800" baseline="-25000"/>
          </a:p>
        </p:txBody>
      </p:sp>
      <p:sp>
        <p:nvSpPr>
          <p:cNvPr id="13328" name="TextBox 42"/>
          <p:cNvSpPr txBox="1">
            <a:spLocks noChangeArrowheads="1"/>
          </p:cNvSpPr>
          <p:nvPr/>
        </p:nvSpPr>
        <p:spPr bwMode="auto">
          <a:xfrm>
            <a:off x="2722563" y="4195763"/>
            <a:ext cx="469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800"/>
              <a:t>F</a:t>
            </a:r>
            <a:r>
              <a:rPr lang="en-CA" sz="2800" baseline="-25000"/>
              <a:t>f</a:t>
            </a:r>
            <a:endParaRPr lang="en-US" sz="2800" baseline="-25000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28625" y="1643063"/>
            <a:ext cx="6286500" cy="4357687"/>
            <a:chOff x="428596" y="1643050"/>
            <a:chExt cx="6286529" cy="4357700"/>
          </a:xfrm>
        </p:grpSpPr>
        <p:grpSp>
          <p:nvGrpSpPr>
            <p:cNvPr id="13336" name="Group 24"/>
            <p:cNvGrpSpPr>
              <a:grpSpLocks/>
            </p:cNvGrpSpPr>
            <p:nvPr/>
          </p:nvGrpSpPr>
          <p:grpSpPr bwMode="auto">
            <a:xfrm>
              <a:off x="2143125" y="2214563"/>
              <a:ext cx="4572000" cy="3786187"/>
              <a:chOff x="3071802" y="2572538"/>
              <a:chExt cx="3500462" cy="3000396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3357678" y="4072124"/>
                <a:ext cx="3000405" cy="121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3071786" y="4072103"/>
                <a:ext cx="3500478" cy="125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337" name="Picture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596" y="1643050"/>
              <a:ext cx="762000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19100" y="1625600"/>
            <a:ext cx="6256338" cy="4375150"/>
            <a:chOff x="418804" y="1625713"/>
            <a:chExt cx="6256634" cy="4375037"/>
          </a:xfrm>
        </p:grpSpPr>
        <p:grpSp>
          <p:nvGrpSpPr>
            <p:cNvPr id="13332" name="Group 27"/>
            <p:cNvGrpSpPr>
              <a:grpSpLocks/>
            </p:cNvGrpSpPr>
            <p:nvPr/>
          </p:nvGrpSpPr>
          <p:grpSpPr bwMode="auto">
            <a:xfrm rot="-1311117">
              <a:off x="2103438" y="2214563"/>
              <a:ext cx="4572000" cy="3786187"/>
              <a:chOff x="3071802" y="2572538"/>
              <a:chExt cx="3500462" cy="3000396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3356884" y="4067726"/>
                <a:ext cx="3000318" cy="121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0800000">
                <a:off x="3071629" y="4072111"/>
                <a:ext cx="3500627" cy="125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333" name="Picture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530404">
              <a:off x="418804" y="1625713"/>
              <a:ext cx="762000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059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Arial" charset="0"/>
              </a:rPr>
              <a:t>Check Your Understanding</a:t>
            </a:r>
            <a:endParaRPr lang="en-US" b="1" dirty="0">
              <a:latin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1520" y="1773238"/>
            <a:ext cx="5976664" cy="4680098"/>
          </a:xfrm>
        </p:spPr>
        <p:txBody>
          <a:bodyPr>
            <a:normAutofit/>
          </a:bodyPr>
          <a:lstStyle/>
          <a:p>
            <a:r>
              <a:rPr lang="en-US" dirty="0"/>
              <a:t>In hitting a volleyball, a player applies an average force of 9.9 N [33</a:t>
            </a:r>
            <a:r>
              <a:rPr lang="en-US" baseline="30000" dirty="0"/>
              <a:t>o</a:t>
            </a:r>
            <a:r>
              <a:rPr lang="en-US" dirty="0"/>
              <a:t> above the horizontal] for 5.0 </a:t>
            </a:r>
            <a:r>
              <a:rPr lang="en-US" dirty="0" err="1"/>
              <a:t>ms.</a:t>
            </a:r>
            <a:r>
              <a:rPr lang="en-US" dirty="0"/>
              <a:t>  The force of gravity on the ball is 2.6 N [down].  Determine the net force on the ball as it is being struck.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88978"/>
            <a:ext cx="2588294" cy="2588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05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Check Your Understanding Solutions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29396"/>
            <a:ext cx="3024336" cy="5614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645024"/>
            <a:ext cx="5178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6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b="1" dirty="0" smtClean="0"/>
              <a:t>Check Your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 boat </a:t>
            </a:r>
            <a:r>
              <a:rPr lang="en-US" sz="2800" dirty="0"/>
              <a:t>is secured to a lakeside pier with two horizontal ropes. A wind is blowing offshore. The tensions in the ropes are </a:t>
            </a:r>
            <a:r>
              <a:rPr lang="en-US" sz="2800" i="1" dirty="0" smtClean="0"/>
              <a:t>F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/>
              <a:t>48 N </a:t>
            </a:r>
            <a:r>
              <a:rPr lang="en-US" sz="2800" dirty="0" smtClean="0"/>
              <a:t>[E 16</a:t>
            </a:r>
            <a:r>
              <a:rPr lang="en-US" sz="2800" dirty="0"/>
              <a:t>° </a:t>
            </a:r>
            <a:r>
              <a:rPr lang="en-US" sz="2800" dirty="0" smtClean="0"/>
              <a:t>N] </a:t>
            </a:r>
            <a:r>
              <a:rPr lang="en-US" sz="2800" dirty="0"/>
              <a:t>and </a:t>
            </a:r>
            <a:r>
              <a:rPr lang="en-US" sz="2800" i="1" dirty="0" smtClean="0"/>
              <a:t>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/>
              <a:t>48 N </a:t>
            </a:r>
            <a:r>
              <a:rPr lang="en-US" sz="2800" dirty="0" smtClean="0"/>
              <a:t>[E 16</a:t>
            </a:r>
            <a:r>
              <a:rPr lang="en-US" sz="2800" dirty="0"/>
              <a:t>° </a:t>
            </a:r>
            <a:r>
              <a:rPr lang="en-US" sz="2800" dirty="0" smtClean="0"/>
              <a:t>S]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(a) Use a vector scale diagram to determine the sum of the tension forces in the two ropes. </a:t>
            </a:r>
          </a:p>
          <a:p>
            <a:pPr marL="0" indent="0">
              <a:buNone/>
            </a:pPr>
            <a:r>
              <a:rPr lang="en-US" sz="2800" dirty="0"/>
              <a:t>(b) </a:t>
            </a:r>
            <a:r>
              <a:rPr lang="en-US" sz="2800" dirty="0" smtClean="0"/>
              <a:t>assuming that the net horizontal force on the boat is zero, determine the force of the </a:t>
            </a:r>
            <a:r>
              <a:rPr lang="en-US" sz="2800" dirty="0"/>
              <a:t>wind on the boat.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0695" y="5083849"/>
            <a:ext cx="37592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6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Check Your Understanding Solutions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628800"/>
            <a:ext cx="5328592" cy="44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</a:t>
            </a:r>
          </a:p>
          <a:p>
            <a:pPr marL="0" indent="0">
              <a:buNone/>
            </a:pPr>
            <a:r>
              <a:rPr lang="en-US" sz="2800" dirty="0" smtClean="0"/>
              <a:t>= 48Cos16 = 46.1 x 2 = 92 N [E]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b) If the tension force is 92 N [E] and the boat is stationary, the force of the wind must be 92 N [W]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736" y="2204864"/>
            <a:ext cx="30891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9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Practice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dirty="0" smtClean="0"/>
              <a:t>Determine the net force on the following objects.</a:t>
            </a:r>
          </a:p>
          <a:p>
            <a:pPr>
              <a:buNone/>
            </a:pPr>
            <a:endParaRPr lang="en-CA" sz="1600" dirty="0" smtClean="0"/>
          </a:p>
          <a:p>
            <a:pPr>
              <a:buNone/>
            </a:pPr>
            <a:r>
              <a:rPr lang="en-CA" dirty="0" smtClean="0"/>
              <a:t>	1) At a particular instant, a soaring bird travelling east is subject to an upward lift of 3.74 N, a downward gravitational force of 3.27 N, and a horizontal air resistance force of 0.354 N west.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2) A long-jump contestant experiences at the instant of landing a gravitational force of 538 N [down] and a force, applied by the ground to the feet, of 6382 N [28.3° above the horizontal].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3) A crate is being dragged across a horizontal icy sidewalk by two people pulling horizontally on cords (below). The net horizontal force on the crate is 56 N [16° S of E]. The tension in cord 1 is 27 N [E]. If friction is negligible, determine the tension in cord 2.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229200"/>
            <a:ext cx="33147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Practice Answers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CA" dirty="0" smtClean="0"/>
              <a:t>F</a:t>
            </a:r>
            <a:r>
              <a:rPr lang="en-CA" baseline="-25000" dirty="0" smtClean="0"/>
              <a:t>net</a:t>
            </a:r>
            <a:r>
              <a:rPr lang="en-CA" dirty="0" smtClean="0"/>
              <a:t> = 0.588 N [W 53.0° N]</a:t>
            </a:r>
          </a:p>
          <a:p>
            <a:pPr marL="514350" indent="-514350">
              <a:buAutoNum type="arabicParenR"/>
            </a:pPr>
            <a:r>
              <a:rPr lang="en-CA" dirty="0" smtClean="0"/>
              <a:t>F</a:t>
            </a:r>
            <a:r>
              <a:rPr lang="en-CA" baseline="-25000" dirty="0" smtClean="0"/>
              <a:t>net  </a:t>
            </a:r>
            <a:r>
              <a:rPr lang="en-CA" dirty="0" smtClean="0"/>
              <a:t>= 6.15 x 10</a:t>
            </a:r>
            <a:r>
              <a:rPr lang="en-CA" baseline="30000" dirty="0" smtClean="0"/>
              <a:t>3</a:t>
            </a:r>
            <a:r>
              <a:rPr lang="en-CA" dirty="0" smtClean="0"/>
              <a:t> N [E 23.9° N]</a:t>
            </a:r>
          </a:p>
          <a:p>
            <a:pPr marL="514350" indent="-514350">
              <a:buAutoNum type="arabicParenR"/>
            </a:pPr>
            <a:r>
              <a:rPr lang="en-CA" dirty="0" smtClean="0"/>
              <a:t>T</a:t>
            </a:r>
            <a:r>
              <a:rPr lang="en-CA" baseline="-25000" dirty="0" smtClean="0"/>
              <a:t>2</a:t>
            </a:r>
            <a:r>
              <a:rPr lang="en-CA" dirty="0" smtClean="0"/>
              <a:t> = 31 N [E 30° S]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ea typeface="+mj-ea"/>
              </a:rPr>
              <a:t>Forces around us</a:t>
            </a:r>
            <a:endParaRPr lang="en-US" b="1" dirty="0">
              <a:ea typeface="+mj-ea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4742408"/>
          </a:xfrm>
        </p:spPr>
        <p:txBody>
          <a:bodyPr>
            <a:normAutofit/>
          </a:bodyPr>
          <a:lstStyle/>
          <a:p>
            <a:r>
              <a:rPr lang="en-US" sz="3400" dirty="0"/>
              <a:t>What happens when forces are in equilibrium?</a:t>
            </a:r>
          </a:p>
          <a:p>
            <a:pPr marL="0" indent="0">
              <a:buNone/>
            </a:pPr>
            <a:endParaRPr lang="en-US" sz="3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12976"/>
            <a:ext cx="65532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73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 smtClean="0">
                <a:ea typeface="+mj-ea"/>
              </a:rPr>
              <a:t>Force Review</a:t>
            </a:r>
            <a:endParaRPr lang="en-US" b="1" dirty="0">
              <a:ea typeface="+mj-ea"/>
            </a:endParaRPr>
          </a:p>
        </p:txBody>
      </p:sp>
      <p:sp>
        <p:nvSpPr>
          <p:cNvPr id="5123" name="Content Placeholder 7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2798763"/>
          </a:xfrm>
        </p:spPr>
        <p:txBody>
          <a:bodyPr/>
          <a:lstStyle/>
          <a:p>
            <a:r>
              <a:rPr lang="en-CA" dirty="0"/>
              <a:t>A force is a push or pull.</a:t>
            </a:r>
          </a:p>
          <a:p>
            <a:endParaRPr lang="en-CA" sz="1400" dirty="0"/>
          </a:p>
          <a:p>
            <a:r>
              <a:rPr lang="en-CA" dirty="0"/>
              <a:t>Unbalanced forces result in the acceleration, compression, stretching, or twisting of objects.</a:t>
            </a:r>
            <a:endParaRPr lang="en-US" dirty="0"/>
          </a:p>
        </p:txBody>
      </p:sp>
      <p:pic>
        <p:nvPicPr>
          <p:cNvPr id="5124" name="Picture 4" descr="Behemo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Behemo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61048"/>
            <a:ext cx="6626547" cy="258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45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CA" b="1" dirty="0" smtClean="0">
                <a:ea typeface="+mj-ea"/>
              </a:rPr>
              <a:t>Common Forces</a:t>
            </a:r>
            <a:endParaRPr lang="en-US" b="1" dirty="0">
              <a:ea typeface="+mj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720814"/>
              </p:ext>
            </p:extLst>
          </p:nvPr>
        </p:nvGraphicFramePr>
        <p:xfrm>
          <a:off x="251520" y="1173404"/>
          <a:ext cx="8712968" cy="5303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1368152"/>
                <a:gridCol w="5184576"/>
              </a:tblGrid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Force</a:t>
                      </a:r>
                      <a:endParaRPr lang="en-US" sz="2800" b="1" dirty="0"/>
                    </a:p>
                  </a:txBody>
                  <a:tcPr marT="45726" marB="457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Symbol</a:t>
                      </a:r>
                      <a:endParaRPr lang="en-US" sz="2800" b="1" dirty="0"/>
                    </a:p>
                  </a:txBody>
                  <a:tcPr marT="45726" marB="45726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Function</a:t>
                      </a:r>
                      <a:endParaRPr lang="en-US" sz="2800" b="1" dirty="0"/>
                    </a:p>
                  </a:txBody>
                  <a:tcPr marT="45726" marB="45726" anchor="ctr">
                    <a:solidFill>
                      <a:schemeClr val="accent1"/>
                    </a:solidFill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Gravity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F</a:t>
                      </a:r>
                      <a:r>
                        <a:rPr lang="en-US" sz="2800" baseline="-25000" dirty="0" err="1" smtClean="0"/>
                        <a:t>g</a:t>
                      </a:r>
                      <a:endParaRPr lang="en-US" sz="2800" baseline="-25000" dirty="0" smtClean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/>
                        <a:t>Force of attraction between all objects</a:t>
                      </a:r>
                      <a:endParaRPr lang="en-US" sz="1800" b="1" baseline="-25000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N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perpendicular to the surfaces of objects in contact </a:t>
                      </a:r>
                      <a:endParaRPr lang="en-US" sz="1800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Tension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T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exerted by materials, such as ropes,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fibres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springs, and cables, that can be stretched </a:t>
                      </a:r>
                      <a:endParaRPr lang="en-US" sz="1800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Friction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f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that resists motion or attempted motion between objects in contact </a:t>
                      </a:r>
                      <a:endParaRPr lang="en-US" sz="1800" b="1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Kinetic Friction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K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that acts against an object’s motion </a:t>
                      </a:r>
                      <a:endParaRPr lang="en-US" sz="1800" b="1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Static Friction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S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that tends to prevent a stationary object from starting to move </a:t>
                      </a:r>
                      <a:endParaRPr lang="en-US" sz="1800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Air Resistance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air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Frictional force that opposes an object’s motion through air </a:t>
                      </a:r>
                      <a:endParaRPr lang="en-US" sz="1800" dirty="0" smtClean="0"/>
                    </a:p>
                  </a:txBody>
                  <a:tcPr marT="45726" marB="45726" anchor="ctr"/>
                </a:tc>
              </a:tr>
              <a:tr h="51823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Applied Force</a:t>
                      </a:r>
                      <a:endParaRPr lang="en-US" sz="24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</a:t>
                      </a:r>
                      <a:r>
                        <a:rPr lang="en-US" sz="2800" baseline="-25000" dirty="0" err="1" smtClean="0"/>
                        <a:t>app</a:t>
                      </a:r>
                      <a:endParaRPr lang="en-US" sz="2800" baseline="-250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contact force not previous included</a:t>
                      </a:r>
                      <a:endParaRPr lang="en-US" sz="1800" b="1" dirty="0" smtClean="0"/>
                    </a:p>
                    <a:p>
                      <a:pPr algn="ctr"/>
                      <a:endParaRPr lang="en-US" sz="1800" baseline="-250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65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 smtClean="0">
                <a:ea typeface="+mj-ea"/>
              </a:rPr>
              <a:t>System Diagrams and FBD</a:t>
            </a:r>
            <a:endParaRPr lang="en-US" b="1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system diagram is a sketch of all of the objects involved in a situation.</a:t>
            </a:r>
          </a:p>
          <a:p>
            <a:endParaRPr lang="en-CA" dirty="0"/>
          </a:p>
          <a:p>
            <a:r>
              <a:rPr lang="en-CA" dirty="0"/>
              <a:t>A Free Body Diagram (FBD) is a drawing of a single object that shows only the forces (as vectors) acting on that object.</a:t>
            </a:r>
          </a:p>
          <a:p>
            <a:pPr lvl="1"/>
            <a:r>
              <a:rPr lang="en-CA" i="1" dirty="0"/>
              <a:t>Always indicate the +x and +y directions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0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b="1" dirty="0" smtClean="0">
                <a:ea typeface="+mj-ea"/>
              </a:rPr>
              <a:t>System Diagrams vs. FBD</a:t>
            </a:r>
            <a:endParaRPr lang="en-US" b="1" dirty="0">
              <a:ea typeface="+mj-ea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643063"/>
            <a:ext cx="3643312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643063"/>
            <a:ext cx="373062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357938" y="2357438"/>
            <a:ext cx="214312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57938" y="4357688"/>
            <a:ext cx="214312" cy="357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Your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en-US" dirty="0"/>
              <a:t>You toss a ball vertically upward. Draw an FBD of the ball just before it leaves your hand.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304256" cy="268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3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 Your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is pushing with a horizontal force against a chair that remains stationary. Draw a </a:t>
            </a:r>
            <a:r>
              <a:rPr lang="en-US" dirty="0" smtClean="0"/>
              <a:t>FBD </a:t>
            </a:r>
            <a:r>
              <a:rPr lang="en-US" dirty="0"/>
              <a:t>of the chair.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29000"/>
            <a:ext cx="2232248" cy="301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7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Your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pulls a sleigh up a snow-covered hill at a constant velocity with a force parallel to the hillside. Draw a </a:t>
            </a:r>
            <a:r>
              <a:rPr lang="en-US" dirty="0" smtClean="0"/>
              <a:t>FBD </a:t>
            </a:r>
            <a:r>
              <a:rPr lang="en-US" dirty="0"/>
              <a:t>of the sleigh.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789040"/>
            <a:ext cx="4536504" cy="29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8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650</Words>
  <Application>Microsoft Macintosh PowerPoint</Application>
  <PresentationFormat>On-screen Show (4:3)</PresentationFormat>
  <Paragraphs>114</Paragraphs>
  <Slides>18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Forces and Free-Body Diagrams </vt:lpstr>
      <vt:lpstr>Forces around us</vt:lpstr>
      <vt:lpstr>Force Review</vt:lpstr>
      <vt:lpstr>Common Forces</vt:lpstr>
      <vt:lpstr>System Diagrams and FBD</vt:lpstr>
      <vt:lpstr>System Diagrams vs. FBD</vt:lpstr>
      <vt:lpstr>Check Your Understanding</vt:lpstr>
      <vt:lpstr>Check  Your Understanding</vt:lpstr>
      <vt:lpstr>Check Your Understanding</vt:lpstr>
      <vt:lpstr>Analyzing Forces</vt:lpstr>
      <vt:lpstr>Force Vectors</vt:lpstr>
      <vt:lpstr>Choosing a coordinate system</vt:lpstr>
      <vt:lpstr>Check Your Understanding</vt:lpstr>
      <vt:lpstr>Check Your Understanding Solutions</vt:lpstr>
      <vt:lpstr>Check Your Understanding</vt:lpstr>
      <vt:lpstr>Check Your Understanding Solutions</vt:lpstr>
      <vt:lpstr>Practice</vt:lpstr>
      <vt:lpstr>Practice Answers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and Free-Body Diagrams </dc:title>
  <dc:subject/>
  <dc:creator/>
  <cp:keywords/>
  <dc:description/>
  <cp:lastModifiedBy/>
  <cp:revision>19</cp:revision>
  <dcterms:created xsi:type="dcterms:W3CDTF">2014-09-10T12:56:18Z</dcterms:created>
  <dcterms:modified xsi:type="dcterms:W3CDTF">2014-10-07T02:40:31Z</dcterms:modified>
  <cp:category/>
</cp:coreProperties>
</file>